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1" r:id="rId4"/>
    <p:sldId id="262" r:id="rId5"/>
    <p:sldId id="257" r:id="rId6"/>
    <p:sldId id="259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0" d="100"/>
          <a:sy n="30" d="100"/>
        </p:scale>
        <p:origin x="-192" y="-1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9F8D0-C123-47C0-BF5F-5986C45D922E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D2528-B36B-41C9-B28B-CC7F2AFE38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9F8D0-C123-47C0-BF5F-5986C45D922E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D2528-B36B-41C9-B28B-CC7F2AFE38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9F8D0-C123-47C0-BF5F-5986C45D922E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D2528-B36B-41C9-B28B-CC7F2AFE38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9F8D0-C123-47C0-BF5F-5986C45D922E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D2528-B36B-41C9-B28B-CC7F2AFE38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9F8D0-C123-47C0-BF5F-5986C45D922E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D2528-B36B-41C9-B28B-CC7F2AFE38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9F8D0-C123-47C0-BF5F-5986C45D922E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D2528-B36B-41C9-B28B-CC7F2AFE38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9F8D0-C123-47C0-BF5F-5986C45D922E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D2528-B36B-41C9-B28B-CC7F2AFE38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9F8D0-C123-47C0-BF5F-5986C45D922E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D2528-B36B-41C9-B28B-CC7F2AFE38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9F8D0-C123-47C0-BF5F-5986C45D922E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D2528-B36B-41C9-B28B-CC7F2AFE38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9F8D0-C123-47C0-BF5F-5986C45D922E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D2528-B36B-41C9-B28B-CC7F2AFE38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9F8D0-C123-47C0-BF5F-5986C45D922E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D2528-B36B-41C9-B28B-CC7F2AFE38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9F8D0-C123-47C0-BF5F-5986C45D922E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D2528-B36B-41C9-B28B-CC7F2AFE385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1"/>
            <a:ext cx="7772400" cy="1981199"/>
          </a:xfrm>
        </p:spPr>
        <p:txBody>
          <a:bodyPr/>
          <a:lstStyle/>
          <a:p>
            <a:r>
              <a:rPr lang="en-US" dirty="0" smtClean="0"/>
              <a:t>Integrating Technology in the Classroom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90800"/>
            <a:ext cx="6400800" cy="3048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C:\Program Files\Microsoft Office\MEDIA\CAGCAT10\j030052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3124200"/>
            <a:ext cx="3276600" cy="2232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334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Integrating technology provides</a:t>
            </a:r>
          </a:p>
          <a:p>
            <a:pPr lvl="1"/>
            <a:r>
              <a:rPr lang="en-US" dirty="0" smtClean="0"/>
              <a:t>An opportunity to differentiate instruction</a:t>
            </a:r>
          </a:p>
          <a:p>
            <a:pPr lvl="1"/>
            <a:r>
              <a:rPr lang="en-US" dirty="0" smtClean="0"/>
              <a:t>Help for teachers to </a:t>
            </a:r>
            <a:r>
              <a:rPr lang="en-US" dirty="0"/>
              <a:t>c</a:t>
            </a:r>
            <a:r>
              <a:rPr lang="en-US" dirty="0" smtClean="0"/>
              <a:t>reate a dynamic learning environment</a:t>
            </a:r>
          </a:p>
          <a:p>
            <a:pPr lvl="1"/>
            <a:r>
              <a:rPr lang="en-US" dirty="0" smtClean="0"/>
              <a:t>Students with a desire to become lifelong learners</a:t>
            </a:r>
          </a:p>
          <a:p>
            <a:pPr lvl="1"/>
            <a:r>
              <a:rPr lang="en-US" dirty="0" smtClean="0"/>
              <a:t>A tool to increase student learning and understanding</a:t>
            </a:r>
          </a:p>
          <a:p>
            <a:pPr lvl="1"/>
            <a:r>
              <a:rPr lang="en-US" dirty="0" smtClean="0"/>
              <a:t>Motivation for student learning</a:t>
            </a:r>
          </a:p>
          <a:p>
            <a:pPr lvl="1"/>
            <a:r>
              <a:rPr lang="en-US" dirty="0" smtClean="0"/>
              <a:t>Encouragement for collaboration</a:t>
            </a:r>
          </a:p>
          <a:p>
            <a:pPr lvl="1"/>
            <a:r>
              <a:rPr lang="en-US" dirty="0" smtClean="0"/>
              <a:t>Support for the development of critical thinking and problem-solving skills.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technology?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72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2800" dirty="0" smtClean="0"/>
              <a:t>Benefits all students but is especially effective with at-risk and special needs students.</a:t>
            </a:r>
          </a:p>
          <a:p>
            <a:pPr>
              <a:buNone/>
            </a:pPr>
            <a:endParaRPr lang="en-US" sz="2800" dirty="0"/>
          </a:p>
          <a:p>
            <a:pPr>
              <a:buNone/>
            </a:pPr>
            <a:r>
              <a:rPr lang="en-US" sz="2800" dirty="0" smtClean="0"/>
              <a:t>Quote from the book:  A superintendent from a neighboring school district was visiting a school with one to one laptop computer access.  He ask a student, “So, how is this really making a difference for you?”</a:t>
            </a:r>
          </a:p>
          <a:p>
            <a:pPr>
              <a:buNone/>
            </a:pPr>
            <a:r>
              <a:rPr lang="en-US" sz="2800" dirty="0" smtClean="0"/>
              <a:t>The young man, Casey, looked at the superintendent and replied, “Sir, I’m special </a:t>
            </a:r>
            <a:r>
              <a:rPr lang="en-US" sz="2800" dirty="0" err="1" smtClean="0"/>
              <a:t>ed</a:t>
            </a:r>
            <a:r>
              <a:rPr lang="en-US" sz="2800" dirty="0" smtClean="0"/>
              <a:t>, and I’ve been special </a:t>
            </a:r>
            <a:r>
              <a:rPr lang="en-US" sz="2800" dirty="0" err="1" smtClean="0"/>
              <a:t>ed</a:t>
            </a:r>
            <a:r>
              <a:rPr lang="en-US" sz="2800" dirty="0" smtClean="0"/>
              <a:t> all my life.  But with this thing here,”  he said, pointing to his laptop computer, “with this, I am just as smart as the next kid.</a:t>
            </a:r>
          </a:p>
          <a:p>
            <a:endParaRPr lang="en-US" dirty="0"/>
          </a:p>
        </p:txBody>
      </p:sp>
      <p:pic>
        <p:nvPicPr>
          <p:cNvPr id="3074" name="Picture 2" descr="C:\Documents and Settings\dboyles\Local Settings\Temporary Internet Files\Content.IE5\R4JS21P9\MP90031643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5404104"/>
            <a:ext cx="1905000" cy="1453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1" u="sng" dirty="0" smtClean="0"/>
              <a:t>Using Technology with Classroom Instruction that Works</a:t>
            </a:r>
            <a:endParaRPr lang="en-US" i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book discusses nine instructional strategies that work and the ways in which technology can support and integrate these strategies.</a:t>
            </a:r>
          </a:p>
          <a:p>
            <a:r>
              <a:rPr lang="en-US" dirty="0" smtClean="0"/>
              <a:t>It is not about the technology itself but about changing teacher practice, motivating our students, and creating learning experiences that will be applicable to their world and future.</a:t>
            </a:r>
            <a:endParaRPr lang="en-US" dirty="0"/>
          </a:p>
        </p:txBody>
      </p:sp>
      <p:pic>
        <p:nvPicPr>
          <p:cNvPr id="4098" name="Picture 2" descr="C:\Documents and Settings\dboyles\Local Settings\Temporary Internet Files\Content.IE5\R4JS21P9\MC9003913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22515" y="4966106"/>
            <a:ext cx="1821485" cy="18918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Instructional Strategies that Affect Student Achievement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500" dirty="0" smtClean="0"/>
              <a:t>Identifying similarities  and differences</a:t>
            </a:r>
          </a:p>
          <a:p>
            <a:r>
              <a:rPr lang="en-US" sz="3500" dirty="0" smtClean="0"/>
              <a:t>Summarizing and note taking</a:t>
            </a:r>
          </a:p>
          <a:p>
            <a:r>
              <a:rPr lang="en-US" sz="3500" dirty="0" smtClean="0"/>
              <a:t>Reinforcing effort and providing recognition</a:t>
            </a:r>
          </a:p>
          <a:p>
            <a:r>
              <a:rPr lang="en-US" sz="3500" dirty="0" smtClean="0"/>
              <a:t>Homework and practice</a:t>
            </a:r>
          </a:p>
          <a:p>
            <a:r>
              <a:rPr lang="en-US" sz="3500" dirty="0" smtClean="0"/>
              <a:t>Nonlinguistic representation</a:t>
            </a:r>
          </a:p>
          <a:p>
            <a:r>
              <a:rPr lang="en-US" sz="3500" dirty="0" smtClean="0"/>
              <a:t>Cooperative learning</a:t>
            </a:r>
          </a:p>
          <a:p>
            <a:r>
              <a:rPr lang="en-US" sz="3500" dirty="0" smtClean="0"/>
              <a:t>Setting objectives and providing feedback</a:t>
            </a:r>
          </a:p>
          <a:p>
            <a:r>
              <a:rPr lang="en-US" sz="3500" dirty="0" smtClean="0"/>
              <a:t>Generating and testing hypotheses</a:t>
            </a:r>
          </a:p>
          <a:p>
            <a:r>
              <a:rPr lang="en-US" sz="3500" dirty="0" smtClean="0"/>
              <a:t>Cues, questions, and advance organizers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Integrating Technology in the Classroom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Research shows these instructional strategies  causes great gains in student achievement.  Average gains of 34 percentile points.</a:t>
            </a:r>
          </a:p>
          <a:p>
            <a:r>
              <a:rPr lang="en-US" dirty="0" smtClean="0"/>
              <a:t>Pairing technology and effective instructional strategies can move a classroom from good to great!</a:t>
            </a:r>
            <a:endParaRPr lang="en-US" dirty="0"/>
          </a:p>
        </p:txBody>
      </p:sp>
      <p:pic>
        <p:nvPicPr>
          <p:cNvPr id="5122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4419600"/>
            <a:ext cx="1795882" cy="1833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Our PD Plan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Read the book.</a:t>
            </a:r>
          </a:p>
          <a:p>
            <a:r>
              <a:rPr lang="en-US" dirty="0" smtClean="0"/>
              <a:t>At each LTM, we will have a brief discussion of the book.</a:t>
            </a:r>
          </a:p>
          <a:p>
            <a:r>
              <a:rPr lang="en-US" dirty="0" smtClean="0"/>
              <a:t>Discuss/present a 30 minute training about technology ideas for each instructional strategy for principal/AP/teacher coaches/selected teachers  to share with your teachers.</a:t>
            </a:r>
          </a:p>
          <a:p>
            <a:r>
              <a:rPr lang="en-US" dirty="0" smtClean="0"/>
              <a:t>Ask teachers to select ideas to integrate technology in the classroom</a:t>
            </a:r>
          </a:p>
          <a:p>
            <a:r>
              <a:rPr lang="en-US" dirty="0" smtClean="0"/>
              <a:t>Model:  1 to 2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Integrating Technology in the Classroom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15000" dirty="0" smtClean="0"/>
              <a:t>?</a:t>
            </a:r>
            <a:endParaRPr lang="en-US" sz="15000" dirty="0"/>
          </a:p>
        </p:txBody>
      </p:sp>
      <p:pic>
        <p:nvPicPr>
          <p:cNvPr id="6146" name="Picture 2" descr="C:\Documents and Settings\dboyles\Local Settings\Temporary Internet Files\Content.IE5\8F8WE609\MC900233848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4114800"/>
            <a:ext cx="1931406" cy="19766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380</Words>
  <Application>Microsoft Office PowerPoint</Application>
  <PresentationFormat>On-screen Show (4:3)</PresentationFormat>
  <Paragraphs>40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Integrating Technology in the Classroom</vt:lpstr>
      <vt:lpstr>Why Technology</vt:lpstr>
      <vt:lpstr>Why technology?</vt:lpstr>
      <vt:lpstr>Using Technology with Classroom Instruction that Works</vt:lpstr>
      <vt:lpstr>Instructional Strategies that Affect Student Achievement</vt:lpstr>
      <vt:lpstr>Integrating Technology in the Classroom</vt:lpstr>
      <vt:lpstr>Our PD Plan </vt:lpstr>
      <vt:lpstr>Integrating Technology in the Classroom</vt:lpstr>
    </vt:vector>
  </TitlesOfParts>
  <Company>Stokes County School System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Integrating Technology in the Classroom</dc:title>
  <dc:creator>Donna Boyles</dc:creator>
  <cp:lastModifiedBy>Donna Boyles</cp:lastModifiedBy>
  <cp:revision>10</cp:revision>
  <dcterms:created xsi:type="dcterms:W3CDTF">2010-08-04T00:11:37Z</dcterms:created>
  <dcterms:modified xsi:type="dcterms:W3CDTF">2010-08-04T02:04:05Z</dcterms:modified>
</cp:coreProperties>
</file>